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369" r:id="rId3"/>
    <p:sldId id="362" r:id="rId4"/>
    <p:sldId id="327" r:id="rId5"/>
    <p:sldId id="329" r:id="rId6"/>
    <p:sldId id="330" r:id="rId7"/>
    <p:sldId id="333" r:id="rId8"/>
    <p:sldId id="351" r:id="rId9"/>
    <p:sldId id="347" r:id="rId10"/>
    <p:sldId id="344" r:id="rId11"/>
    <p:sldId id="349" r:id="rId12"/>
    <p:sldId id="357" r:id="rId13"/>
    <p:sldId id="372" r:id="rId14"/>
    <p:sldId id="363" r:id="rId15"/>
    <p:sldId id="342" r:id="rId16"/>
    <p:sldId id="370" r:id="rId17"/>
    <p:sldId id="373" r:id="rId18"/>
    <p:sldId id="358" r:id="rId19"/>
    <p:sldId id="343" r:id="rId2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453399"/>
        </a:solidFill>
        <a:latin typeface="Maiandra G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453399"/>
        </a:solidFill>
        <a:latin typeface="Maiandra G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453399"/>
        </a:solidFill>
        <a:latin typeface="Maiandra G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453399"/>
        </a:solidFill>
        <a:latin typeface="Maiandra G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453399"/>
        </a:solidFill>
        <a:latin typeface="Maiandra GD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453399"/>
        </a:solidFill>
        <a:latin typeface="Maiandra GD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453399"/>
        </a:solidFill>
        <a:latin typeface="Maiandra GD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453399"/>
        </a:solidFill>
        <a:latin typeface="Maiandra GD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453399"/>
        </a:solidFill>
        <a:latin typeface="Maiandra G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5050"/>
    <a:srgbClr val="0000FF"/>
    <a:srgbClr val="FF00FF"/>
    <a:srgbClr val="990000"/>
    <a:srgbClr val="FF0000"/>
    <a:srgbClr val="FFCC66"/>
    <a:srgbClr val="660033"/>
    <a:srgbClr val="FF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407" autoAdjust="0"/>
    <p:restoredTop sz="86332" autoAdjust="0"/>
  </p:normalViewPr>
  <p:slideViewPr>
    <p:cSldViewPr>
      <p:cViewPr varScale="1">
        <p:scale>
          <a:sx n="120" d="100"/>
          <a:sy n="120" d="100"/>
        </p:scale>
        <p:origin x="-84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defTabSz="92976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348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r" defTabSz="92976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defTabSz="92976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r" defTabSz="929760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CE92EDA0-0FC3-4F47-B8F8-F24598B18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5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B29F0-F829-4848-8764-7C9735C7F1E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A2CF-0CC4-4BF7-A146-F812ADA4C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8CB46-6880-4FE8-879F-1694177D8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576A0-F8B7-4BE6-AE51-5EF726C8A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134D0A-EE0A-4F0E-A983-47A540F15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62B6A9-ABE1-4402-89C0-F52E5D6426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C975E-5914-47DF-BE7E-64D24B5B41A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143000" cy="764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22DC5-43A8-40A9-B518-8425511D56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28092-464F-4FA4-BCD1-69EB94E6118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143000" cy="764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DDBA4-7F05-42A5-86BA-D70976650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61F30-9DAA-4CC8-8E33-A33EE0B7497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3"/>
            <a:ext cx="1143000" cy="764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88EE-B73F-49E9-B4A7-8CD62EABC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54C8B-2931-4678-832B-24CBCC93F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06F4-0180-4158-B794-D05EDC11D0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9B6974F-759C-4CE0-BDDC-5FFF44673A9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143000" cy="7645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Maiandra G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Maiandra G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Maiandra G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Maiandra G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Maiandra G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Maiandra G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Maiandra G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Maiandra G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5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453399"/>
          </a:solidFill>
          <a:latin typeface="Garamond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453399"/>
          </a:solidFill>
          <a:latin typeface="Garamond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453399"/>
          </a:solidFill>
          <a:latin typeface="Garamond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53399"/>
          </a:solidFill>
          <a:latin typeface="Garamond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53399"/>
          </a:solidFill>
          <a:latin typeface="Garamond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53399"/>
          </a:solidFill>
          <a:latin typeface="Garamond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53399"/>
          </a:solidFill>
          <a:latin typeface="Garamond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53399"/>
          </a:solidFill>
          <a:latin typeface="Garamond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Local Ensemble Tangent Linear 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Model—</a:t>
            </a:r>
            <a:b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more perfect union of </a:t>
            </a:r>
            <a:b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ensemble and 4DVAR methods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Sergey Frolov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In close collaboration with: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Doug Allen; Craig </a:t>
            </a:r>
            <a:r>
              <a:rPr lang="en-US" sz="1600" dirty="0"/>
              <a:t>Bishop; </a:t>
            </a:r>
            <a:r>
              <a:rPr lang="en-US" sz="1600" dirty="0" smtClean="0"/>
              <a:t>Rolf Langland; Karl </a:t>
            </a:r>
            <a:r>
              <a:rPr lang="en-US" sz="1600" dirty="0" err="1" smtClean="0"/>
              <a:t>Hoppel</a:t>
            </a:r>
            <a:r>
              <a:rPr lang="en-US" sz="1600" dirty="0" smtClean="0"/>
              <a:t>; David </a:t>
            </a:r>
            <a:r>
              <a:rPr lang="en-US" sz="1600" dirty="0" err="1" smtClean="0"/>
              <a:t>Kuhl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and many others at NRL</a:t>
            </a: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ENKF workshop, Montreal, May 2018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2CF-0CC4-4BF7-A146-F812ADA4C0A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RMSE profiles for 6-h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3352800"/>
            <a:ext cx="4757166" cy="3048000"/>
          </a:xfrm>
        </p:spPr>
        <p:txBody>
          <a:bodyPr/>
          <a:lstStyle/>
          <a:p>
            <a:r>
              <a:rPr lang="en-US" sz="1800" dirty="0" smtClean="0"/>
              <a:t>LETLM has superior performance in troposphere (more faithful representation of advection and physics?)</a:t>
            </a:r>
          </a:p>
          <a:p>
            <a:r>
              <a:rPr lang="en-US" sz="1800" dirty="0" smtClean="0"/>
              <a:t>LETLM and NOGAPS TLM have similar (good) performance in the stratosphere</a:t>
            </a:r>
          </a:p>
          <a:p>
            <a:r>
              <a:rPr lang="en-US" sz="1800" dirty="0"/>
              <a:t>LETLM and NOGAPS TLM have similar </a:t>
            </a:r>
            <a:r>
              <a:rPr lang="en-US" sz="1800" dirty="0" smtClean="0"/>
              <a:t>(poor) </a:t>
            </a:r>
            <a:r>
              <a:rPr lang="en-US" sz="1800" dirty="0"/>
              <a:t>performance in the </a:t>
            </a:r>
            <a:r>
              <a:rPr lang="en-US" sz="1800" dirty="0" smtClean="0"/>
              <a:t>PBL</a:t>
            </a:r>
          </a:p>
          <a:p>
            <a:r>
              <a:rPr lang="en-US" sz="1800" dirty="0" smtClean="0"/>
              <a:t>LETLM is possibly best in mildly non-linear regimes (NLI 1-2).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5628382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</a:rPr>
              <a:t>TLM error 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rial Narrow" pitchFamily="34" charset="0"/>
              </a:rPr>
              <a:t>LETLM error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Persistence error (TLM=1)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 Narrow" pitchFamily="34" charset="0"/>
              </a:rPr>
              <a:t>Magnitude of the perturbation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590" t="15491" r="49614" b="49305"/>
          <a:stretch/>
        </p:blipFill>
        <p:spPr>
          <a:xfrm>
            <a:off x="90145" y="1066800"/>
            <a:ext cx="375628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420" t="15058" r="50344" b="49923"/>
          <a:stretch/>
        </p:blipFill>
        <p:spPr>
          <a:xfrm>
            <a:off x="685800" y="3581400"/>
            <a:ext cx="31242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770391"/>
            <a:ext cx="1900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 TLM error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43400" y="762000"/>
            <a:ext cx="3886200" cy="2366617"/>
            <a:chOff x="3886200" y="770391"/>
            <a:chExt cx="3886200" cy="23666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5234" t="15667" r="50059" b="51330"/>
            <a:stretch/>
          </p:blipFill>
          <p:spPr>
            <a:xfrm>
              <a:off x="3886200" y="1109796"/>
              <a:ext cx="3886200" cy="20272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05957" y="770391"/>
              <a:ext cx="18806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Non-linearity index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76112" y="3245401"/>
            <a:ext cx="2558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TLM errors in troposphere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89651" t="13694" r="4042" b="59445"/>
          <a:stretch/>
        </p:blipFill>
        <p:spPr>
          <a:xfrm>
            <a:off x="370609" y="3551050"/>
            <a:ext cx="543791" cy="163656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295400" y="1905000"/>
            <a:ext cx="723900" cy="838200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657350" y="2743200"/>
            <a:ext cx="0" cy="502201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9952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8" b="6871"/>
          <a:stretch/>
        </p:blipFill>
        <p:spPr bwMode="auto">
          <a:xfrm>
            <a:off x="2275722" y="2892800"/>
            <a:ext cx="2468863" cy="175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the LETLM to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610600" cy="1524000"/>
          </a:xfrm>
        </p:spPr>
        <p:txBody>
          <a:bodyPr/>
          <a:lstStyle/>
          <a:p>
            <a:pPr>
              <a:buFont typeface="+mj-lt"/>
              <a:buAutoNum type="alphaLcPeriod"/>
            </a:pPr>
            <a:r>
              <a:rPr lang="en-US" sz="1800" dirty="0" smtClean="0"/>
              <a:t>Horizontal halo increases with height to account for resolved gravity waves in the atmosphere. </a:t>
            </a:r>
          </a:p>
          <a:p>
            <a:pPr>
              <a:buFont typeface="+mj-lt"/>
              <a:buAutoNum type="alphaLcPeriod"/>
            </a:pPr>
            <a:r>
              <a:rPr lang="en-US" sz="1800" dirty="0" smtClean="0"/>
              <a:t>Regularization parameter </a:t>
            </a:r>
            <a:r>
              <a:rPr lang="el-GR" sz="1800" dirty="0" smtClean="0">
                <a:latin typeface="Calibri"/>
                <a:cs typeface="Calibri"/>
              </a:rPr>
              <a:t>β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en-US" sz="1800" dirty="0" smtClean="0"/>
              <a:t>increases in PBL to filter-out unresolved small-scale variability</a:t>
            </a:r>
          </a:p>
          <a:p>
            <a:pPr>
              <a:buFont typeface="+mj-lt"/>
              <a:buAutoNum type="alphaLcPeriod"/>
            </a:pPr>
            <a:r>
              <a:rPr lang="en-US" sz="1800" dirty="0" smtClean="0"/>
              <a:t>LETLM is most sensitive to the number of ensemble members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245" t="464" r="7332" b="55448"/>
          <a:stretch/>
        </p:blipFill>
        <p:spPr>
          <a:xfrm>
            <a:off x="1828800" y="838201"/>
            <a:ext cx="5721403" cy="20624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1600" y="3252402"/>
            <a:ext cx="1358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NOGAPS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TLM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81873"/>
            <a:ext cx="3607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LETLM sensitivity to number of ensembles 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89501" y="3835761"/>
            <a:ext cx="532470" cy="153889"/>
          </a:xfrm>
          <a:prstGeom prst="straightConnector1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4267200" y="3406290"/>
            <a:ext cx="954771" cy="46831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465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presence of physics in the ensemble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693" t="7467" r="7814" b="49317"/>
          <a:stretch/>
        </p:blipFill>
        <p:spPr>
          <a:xfrm>
            <a:off x="533400" y="990600"/>
            <a:ext cx="8222372" cy="29718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4343400"/>
            <a:ext cx="8109966" cy="2057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Methods:</a:t>
            </a:r>
          </a:p>
          <a:p>
            <a:pPr lvl="1"/>
            <a:r>
              <a:rPr lang="en-US" dirty="0" smtClean="0"/>
              <a:t>Compute LETLM based on ensemble with and without physics package</a:t>
            </a:r>
          </a:p>
          <a:p>
            <a:pPr marL="0" indent="0">
              <a:buNone/>
            </a:pPr>
            <a:r>
              <a:rPr lang="en-US" sz="1800" dirty="0" smtClean="0"/>
              <a:t>Results:</a:t>
            </a:r>
          </a:p>
          <a:p>
            <a:pPr lvl="1"/>
            <a:r>
              <a:rPr lang="en-US" dirty="0" smtClean="0"/>
              <a:t>LETLM skill is considerably better with a </a:t>
            </a:r>
            <a:r>
              <a:rPr lang="en-US" dirty="0" err="1" smtClean="0"/>
              <a:t>physcis</a:t>
            </a:r>
            <a:r>
              <a:rPr lang="en-US" dirty="0" smtClean="0"/>
              <a:t> package turned on.</a:t>
            </a:r>
          </a:p>
          <a:p>
            <a:pPr lvl="1"/>
            <a:r>
              <a:rPr lang="en-US" dirty="0" smtClean="0"/>
              <a:t>Most sensitive in the lower troposphere (clouds and convection) and top of the atmosphere (radiation)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</a:t>
            </a:r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1066800"/>
          </a:xfrm>
        </p:spPr>
        <p:txBody>
          <a:bodyPr/>
          <a:lstStyle/>
          <a:p>
            <a:r>
              <a:rPr lang="en-US" dirty="0" smtClean="0"/>
              <a:t>The LETLM cost:</a:t>
            </a:r>
          </a:p>
          <a:p>
            <a:pPr lvl="1"/>
            <a:r>
              <a:rPr lang="en-US" dirty="0" smtClean="0"/>
              <a:t>Is comparable to the cost of ensemble computation (~50-100 times more than a single </a:t>
            </a:r>
            <a:r>
              <a:rPr lang="en-US" dirty="0" err="1" smtClean="0"/>
              <a:t>semilagrangian</a:t>
            </a:r>
            <a:r>
              <a:rPr lang="en-US" dirty="0" smtClean="0"/>
              <a:t> forecast )</a:t>
            </a:r>
            <a:endParaRPr lang="en-US" dirty="0"/>
          </a:p>
          <a:p>
            <a:pPr lvl="1"/>
            <a:r>
              <a:rPr lang="en-US" dirty="0" smtClean="0"/>
              <a:t>10X speed-up for the LETLM computation is achievable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27425"/>
            <a:ext cx="5641975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0158" y="4953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453399"/>
                </a:solidFill>
                <a:latin typeface="Garamond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53399"/>
                </a:solidFill>
                <a:latin typeface="Garamond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53399"/>
                </a:solidFill>
                <a:latin typeface="Garamond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53399"/>
                </a:solidFill>
                <a:latin typeface="Garamond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53399"/>
                </a:solidFill>
                <a:latin typeface="Garamond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53399"/>
                </a:solidFill>
                <a:latin typeface="Garamond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53399"/>
                </a:solidFill>
                <a:latin typeface="Garamond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53399"/>
                </a:solidFill>
                <a:latin typeface="Garamond" pitchFamily="18" charset="0"/>
              </a:defRPr>
            </a:lvl9pPr>
          </a:lstStyle>
          <a:p>
            <a:pPr marL="0" indent="0" algn="r">
              <a:buNone/>
            </a:pPr>
            <a:r>
              <a:rPr lang="en-US" dirty="0" smtClean="0">
                <a:solidFill>
                  <a:srgbClr val="FF0000"/>
                </a:solidFill>
              </a:rPr>
              <a:t>Key insight: LETLM can be pre-computed before DA runs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Elbow Connector 6"/>
          <p:cNvCxnSpPr>
            <a:stCxn id="18" idx="3"/>
            <a:endCxn id="13" idx="3"/>
          </p:cNvCxnSpPr>
          <p:nvPr/>
        </p:nvCxnSpPr>
        <p:spPr bwMode="auto">
          <a:xfrm flipH="1" flipV="1">
            <a:off x="7318375" y="4354513"/>
            <a:ext cx="370783" cy="827087"/>
          </a:xfrm>
          <a:prstGeom prst="bentConnector3">
            <a:avLst>
              <a:gd name="adj1" fmla="val -6165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457200" y="2644914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Most time is spend in LAPACK libraries, with almost no need for 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35088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the LETLM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52600" y="4433606"/>
            <a:ext cx="490022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7602" y="4490756"/>
            <a:ext cx="162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6-h DA window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52600" y="3471581"/>
            <a:ext cx="3500052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52652" y="3471581"/>
            <a:ext cx="140017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47355" y="3519206"/>
            <a:ext cx="2797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5-h waiting for data to arrive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148" y="3519206"/>
            <a:ext cx="1677061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1-h critical path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IC for the model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2947706"/>
            <a:ext cx="2622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Ensemble and long forecast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3589" y="2681083"/>
            <a:ext cx="1830893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Data assimilation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ADJ/Pb0/TLM</a:t>
            </a:r>
          </a:p>
        </p:txBody>
      </p:sp>
      <p:sp>
        <p:nvSpPr>
          <p:cNvPr id="22" name="Freeform 21"/>
          <p:cNvSpPr/>
          <p:nvPr/>
        </p:nvSpPr>
        <p:spPr>
          <a:xfrm>
            <a:off x="3280183" y="2092217"/>
            <a:ext cx="2362200" cy="610144"/>
          </a:xfrm>
          <a:custGeom>
            <a:avLst/>
            <a:gdLst>
              <a:gd name="connsiteX0" fmla="*/ 2362200 w 2362200"/>
              <a:gd name="connsiteY0" fmla="*/ 610144 h 610144"/>
              <a:gd name="connsiteX1" fmla="*/ 1314450 w 2362200"/>
              <a:gd name="connsiteY1" fmla="*/ 544 h 610144"/>
              <a:gd name="connsiteX2" fmla="*/ 0 w 2362200"/>
              <a:gd name="connsiteY2" fmla="*/ 524419 h 61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2200" h="610144">
                <a:moveTo>
                  <a:pt x="2362200" y="610144"/>
                </a:moveTo>
                <a:cubicBezTo>
                  <a:pt x="2035175" y="312487"/>
                  <a:pt x="1708150" y="14831"/>
                  <a:pt x="1314450" y="544"/>
                </a:cubicBezTo>
                <a:cubicBezTo>
                  <a:pt x="920750" y="-13743"/>
                  <a:pt x="460375" y="255338"/>
                  <a:pt x="0" y="52441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3312891" y="1329062"/>
            <a:ext cx="244823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Pre-compute TLM/ADJ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Before the critical path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7358" y="5504427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LETLM allows to move the bulk of the computations outside of the DA critical path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Lays the groundwork for assimilation in </a:t>
            </a:r>
            <a:r>
              <a:rPr lang="en-US" sz="1800" dirty="0" smtClean="0"/>
              <a:t>Earth system models (</a:t>
            </a:r>
            <a:r>
              <a:rPr lang="en-US" sz="1800" dirty="0"/>
              <a:t>weather, ionosphere, ocean, waves, </a:t>
            </a:r>
            <a:r>
              <a:rPr lang="en-US" sz="1800" dirty="0" smtClean="0"/>
              <a:t>ice, …)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81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off the press: experiments at a higher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077" t="13963" r="12825" b="10814"/>
          <a:stretch/>
        </p:blipFill>
        <p:spPr>
          <a:xfrm>
            <a:off x="277837" y="4114800"/>
            <a:ext cx="3455964" cy="2446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667" t="12877" r="12979" b="11750"/>
          <a:stretch/>
        </p:blipFill>
        <p:spPr>
          <a:xfrm>
            <a:off x="234137" y="1116241"/>
            <a:ext cx="3499664" cy="2473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219200" y="3696082"/>
            <a:ext cx="1219200" cy="430441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iandra GD" pitchFamily="34" charset="0"/>
              </a:rPr>
              <a:t>New T119 results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789727"/>
            <a:ext cx="1219200" cy="430441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iandra GD" pitchFamily="34" charset="0"/>
              </a:rPr>
              <a:t>T47 results 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38600" y="2133600"/>
            <a:ext cx="4800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Recent results with higher T119 resolution:</a:t>
            </a:r>
          </a:p>
          <a:p>
            <a:pPr lvl="1"/>
            <a:r>
              <a:rPr lang="en-US" dirty="0" smtClean="0"/>
              <a:t>400 members </a:t>
            </a:r>
          </a:p>
          <a:p>
            <a:pPr lvl="1"/>
            <a:r>
              <a:rPr lang="en-US" dirty="0" smtClean="0"/>
              <a:t>Shorter </a:t>
            </a:r>
            <a:r>
              <a:rPr lang="en-US" dirty="0" err="1" smtClean="0"/>
              <a:t>timestep</a:t>
            </a:r>
            <a:r>
              <a:rPr lang="en-US" dirty="0" smtClean="0"/>
              <a:t> (30 min) and shorter L where used.</a:t>
            </a:r>
          </a:p>
          <a:p>
            <a:pPr lvl="1"/>
            <a:r>
              <a:rPr lang="en-US" dirty="0" smtClean="0"/>
              <a:t>LETLM and TLM have comparable skill.</a:t>
            </a:r>
          </a:p>
          <a:p>
            <a:pPr lvl="1"/>
            <a:r>
              <a:rPr lang="en-US" dirty="0" smtClean="0"/>
              <a:t>More tuning is needed for T119 results.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1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8200" y="4953000"/>
            <a:ext cx="41910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Looking for post-docs to work on:</a:t>
            </a:r>
          </a:p>
          <a:p>
            <a:pPr lvl="1"/>
            <a:r>
              <a:rPr lang="en-US" dirty="0" smtClean="0"/>
              <a:t>Coupled data assimilation</a:t>
            </a:r>
          </a:p>
          <a:p>
            <a:pPr lvl="1"/>
            <a:r>
              <a:rPr lang="en-US" dirty="0" smtClean="0"/>
              <a:t>Ensemble forecasting</a:t>
            </a:r>
          </a:p>
          <a:p>
            <a:pPr lvl="1"/>
            <a:r>
              <a:rPr lang="en-US" dirty="0" smtClean="0"/>
              <a:t>And the LETLM </a:t>
            </a:r>
          </a:p>
        </p:txBody>
      </p:sp>
    </p:spTree>
    <p:extLst>
      <p:ext uri="{BB962C8B-B14F-4D97-AF65-F5344CB8AC3E}">
        <p14:creationId xmlns:p14="http://schemas.microsoft.com/office/powerpoint/2010/main" val="8955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seven test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780" b="42914"/>
          <a:stretch/>
        </p:blipFill>
        <p:spPr>
          <a:xfrm>
            <a:off x="152400" y="1066800"/>
            <a:ext cx="4565342" cy="273317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4800600"/>
            <a:ext cx="80772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Across seven test cases </a:t>
            </a:r>
          </a:p>
          <a:p>
            <a:pPr lvl="1"/>
            <a:r>
              <a:rPr lang="en-US" dirty="0" smtClean="0"/>
              <a:t>LETLM was better (than NOGAPS-TLM) in troposphere by an average of 30%</a:t>
            </a:r>
          </a:p>
          <a:p>
            <a:pPr lvl="1"/>
            <a:r>
              <a:rPr lang="en-US" dirty="0" smtClean="0"/>
              <a:t>LETLM was worse in stratosphere by an average of 25%</a:t>
            </a:r>
          </a:p>
          <a:p>
            <a:pPr lvl="1"/>
            <a:r>
              <a:rPr lang="en-US" dirty="0" smtClean="0"/>
              <a:t>LETLM was slightly better in the PBL (about 10%)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7391" b="-1"/>
          <a:stretch/>
        </p:blipFill>
        <p:spPr>
          <a:xfrm>
            <a:off x="5302810" y="1143000"/>
            <a:ext cx="3803342" cy="22933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4191000" y="1371600"/>
            <a:ext cx="1524000" cy="1447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191000" y="3048000"/>
            <a:ext cx="1447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24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090612"/>
            <a:ext cx="3810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32" y="4343400"/>
            <a:ext cx="8153400" cy="2133600"/>
          </a:xfrm>
        </p:spPr>
        <p:txBody>
          <a:bodyPr/>
          <a:lstStyle/>
          <a:p>
            <a:r>
              <a:rPr lang="en-US" sz="1800" dirty="0" smtClean="0"/>
              <a:t>TLM scales up to 10 cores for T47 model</a:t>
            </a:r>
          </a:p>
          <a:p>
            <a:pPr lvl="1"/>
            <a:r>
              <a:rPr lang="en-US" sz="1600" dirty="0" smtClean="0"/>
              <a:t>Limited by global communication and few grid points (144 longitudes)</a:t>
            </a:r>
          </a:p>
          <a:p>
            <a:r>
              <a:rPr lang="en-US" sz="1800" dirty="0"/>
              <a:t>LETLM scales beyond 300 cores for T47 </a:t>
            </a:r>
            <a:r>
              <a:rPr lang="en-US" sz="1800" dirty="0" smtClean="0"/>
              <a:t>model</a:t>
            </a:r>
          </a:p>
          <a:p>
            <a:pPr lvl="1"/>
            <a:r>
              <a:rPr lang="en-US" sz="1600" dirty="0" smtClean="0"/>
              <a:t>Scales in x, y, and z</a:t>
            </a:r>
          </a:p>
          <a:p>
            <a:pPr lvl="1"/>
            <a:r>
              <a:rPr lang="en-US" sz="1600" dirty="0" smtClean="0"/>
              <a:t>Currently, limited by </a:t>
            </a:r>
            <a:r>
              <a:rPr lang="en-US" sz="1600" dirty="0" err="1" smtClean="0"/>
              <a:t>OpenMP</a:t>
            </a:r>
            <a:r>
              <a:rPr lang="en-US" sz="1600" dirty="0" smtClean="0"/>
              <a:t> startup costs for large CPU counts</a:t>
            </a:r>
          </a:p>
          <a:p>
            <a:pPr lvl="1"/>
            <a:r>
              <a:rPr lang="en-US" sz="1600" dirty="0" smtClean="0"/>
              <a:t>No parallel performance tuning have been attempted yet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8576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866745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TLM scalability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876270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LETLM scalability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72499" y="2286000"/>
            <a:ext cx="2885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ideal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LETLM (24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openMP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threads) </a:t>
            </a:r>
          </a:p>
          <a:p>
            <a:r>
              <a:rPr lang="en-US" sz="1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LETLM </a:t>
            </a:r>
            <a:r>
              <a:rPr lang="en-US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(12 </a:t>
            </a:r>
            <a:r>
              <a:rPr lang="en-US" sz="16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openMP</a:t>
            </a:r>
            <a:r>
              <a:rPr lang="en-US" sz="1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threads)</a:t>
            </a:r>
            <a:endParaRPr lang="en-US" sz="1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LETLM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(6 </a:t>
            </a:r>
            <a:r>
              <a:rPr lang="en-US" sz="1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openMP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threads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3828" y="2667000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ideal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TLM </a:t>
            </a:r>
          </a:p>
        </p:txBody>
      </p:sp>
    </p:spTree>
    <p:extLst>
      <p:ext uri="{BB962C8B-B14F-4D97-AF65-F5344CB8AC3E}">
        <p14:creationId xmlns:p14="http://schemas.microsoft.com/office/powerpoint/2010/main" val="30901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might want an ensemble-based TLM?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385" y="4811580"/>
            <a:ext cx="7772400" cy="1706875"/>
          </a:xfrm>
        </p:spPr>
        <p:txBody>
          <a:bodyPr/>
          <a:lstStyle/>
          <a:p>
            <a:r>
              <a:rPr lang="en-US" sz="1800" dirty="0" smtClean="0"/>
              <a:t>Traditional TLMs are hard to maintain, are not projected to scale on the next generation computers, and are often not available for coupled models.</a:t>
            </a:r>
          </a:p>
          <a:p>
            <a:r>
              <a:rPr lang="en-US" sz="1800" dirty="0" smtClean="0"/>
              <a:t>Can we secure benefits of TLM-based estimation while maintaining computational scalability and easy-of maintenance of ensemble-based systems?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29" y="948332"/>
            <a:ext cx="39243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6965" y="779055"/>
            <a:ext cx="3647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NWP index change data from UKMO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1521470" y="2394272"/>
            <a:ext cx="1776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NWP index change (%)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183" y="3924202"/>
            <a:ext cx="1181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size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8019" y="4204593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(LETKF)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2711" y="4201201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(hybrid)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</a:p>
        </p:txBody>
      </p:sp>
      <p:sp>
        <p:nvSpPr>
          <p:cNvPr id="11" name="Isosceles Triangle 10"/>
          <p:cNvSpPr/>
          <p:nvPr/>
        </p:nvSpPr>
        <p:spPr bwMode="auto">
          <a:xfrm>
            <a:off x="3562069" y="4062701"/>
            <a:ext cx="192025" cy="1385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5712749" y="4074257"/>
            <a:ext cx="192025" cy="1385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0391" y="3359683"/>
            <a:ext cx="692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4DVAR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1029" y="2983797"/>
            <a:ext cx="1000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H4DEnVAR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8879" y="2204939"/>
            <a:ext cx="803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H4DVAR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6327" y="1285813"/>
            <a:ext cx="803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H4DVAR</a:t>
            </a:r>
            <a:endParaRPr lang="en-US" sz="1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739271" y="2929735"/>
            <a:ext cx="138499" cy="1384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7450" y="1147312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TLM is needed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67477" y="1531432"/>
            <a:ext cx="138499" cy="1384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029" y="1462181"/>
            <a:ext cx="1433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TLM-free method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70545" y="1216561"/>
            <a:ext cx="138500" cy="138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76995" y="6608451"/>
            <a:ext cx="3261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adapted from Barker (2016)</a:t>
            </a:r>
          </a:p>
        </p:txBody>
      </p:sp>
      <p:sp>
        <p:nvSpPr>
          <p:cNvPr id="29" name="Oval 28"/>
          <p:cNvSpPr/>
          <p:nvPr/>
        </p:nvSpPr>
        <p:spPr bwMode="auto">
          <a:xfrm rot="3636779">
            <a:off x="4368219" y="442060"/>
            <a:ext cx="691290" cy="2933515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6467" y="1804829"/>
            <a:ext cx="2957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TLM-Based Hybrids (</a:t>
            </a:r>
            <a:r>
              <a:rPr lang="en-US" sz="1600" b="1" dirty="0" smtClean="0">
                <a:solidFill>
                  <a:srgbClr val="008000"/>
                </a:solidFill>
                <a:latin typeface="Garamond" panose="02020404030301010803" pitchFamily="18" charset="0"/>
              </a:rPr>
              <a:t>H4DVAR</a:t>
            </a:r>
            <a:r>
              <a:rPr lang="en-US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) are currently better than </a:t>
            </a:r>
            <a:r>
              <a:rPr lang="en-US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TLM-Free Hybrid (</a:t>
            </a:r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H4DEnVAR</a:t>
            </a:r>
            <a:r>
              <a:rPr lang="en-US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4" name="Oval 33"/>
          <p:cNvSpPr/>
          <p:nvPr/>
        </p:nvSpPr>
        <p:spPr bwMode="auto">
          <a:xfrm rot="5234600">
            <a:off x="5054846" y="2426145"/>
            <a:ext cx="626621" cy="13280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4791029" y="2343438"/>
            <a:ext cx="284889" cy="4018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98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of the LETLM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"/>
          <a:stretch/>
        </p:blipFill>
        <p:spPr bwMode="auto">
          <a:xfrm>
            <a:off x="228600" y="1754635"/>
            <a:ext cx="2476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819400" y="1583185"/>
            <a:ext cx="1975776" cy="3276600"/>
            <a:chOff x="2977224" y="1143000"/>
            <a:chExt cx="1485900" cy="2728507"/>
          </a:xfrm>
        </p:grpSpPr>
        <p:pic>
          <p:nvPicPr>
            <p:cNvPr id="6" name="Picture 5"/>
            <p:cNvPicPr/>
            <p:nvPr/>
          </p:nvPicPr>
          <p:blipFill rotWithShape="1">
            <a:blip r:embed="rId3" cstate="print"/>
            <a:srcRect l="66708" t="10282" r="6014" b="70108"/>
            <a:stretch/>
          </p:blipFill>
          <p:spPr bwMode="auto">
            <a:xfrm>
              <a:off x="3048000" y="1143000"/>
              <a:ext cx="1344349" cy="1250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1058" t="54368" r="40513" b="10150"/>
            <a:stretch/>
          </p:blipFill>
          <p:spPr bwMode="auto">
            <a:xfrm>
              <a:off x="2977224" y="2438400"/>
              <a:ext cx="1485900" cy="1433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7491" t="29083" r="33095" b="20376"/>
          <a:stretch/>
        </p:blipFill>
        <p:spPr>
          <a:xfrm>
            <a:off x="5181600" y="1368624"/>
            <a:ext cx="1524000" cy="3705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2006" y="968514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8999" y="968514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2555" y="968514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9649" y="968514"/>
            <a:ext cx="1337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Next steps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246" y="5275959"/>
            <a:ext cx="2171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Idea conception</a:t>
            </a:r>
          </a:p>
          <a:p>
            <a:pPr algn="ctr"/>
            <a:r>
              <a:rPr lang="en-US" sz="1600" dirty="0" smtClean="0"/>
              <a:t>Demonstration with simple models</a:t>
            </a:r>
          </a:p>
          <a:p>
            <a:pPr algn="ctr"/>
            <a:r>
              <a:rPr lang="en-US" sz="1600" dirty="0" smtClean="0"/>
              <a:t>(Frolov and Bishop 2016, Bishop et.al. 2017)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235" y="5275959"/>
            <a:ext cx="2171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First demonstration in a 4DVAR (for a shallow water model)</a:t>
            </a:r>
          </a:p>
          <a:p>
            <a:pPr algn="ctr"/>
            <a:r>
              <a:rPr lang="en-US" sz="1600" dirty="0" smtClean="0"/>
              <a:t>(Allan et.al. 2017)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5290952"/>
            <a:ext cx="2171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First demonstration for an AGCM </a:t>
            </a:r>
          </a:p>
          <a:p>
            <a:pPr algn="ctr"/>
            <a:r>
              <a:rPr lang="en-US" sz="1600" dirty="0" smtClean="0"/>
              <a:t>(T47 NAVGEM) </a:t>
            </a:r>
          </a:p>
          <a:p>
            <a:pPr algn="ctr"/>
            <a:r>
              <a:rPr lang="en-US" sz="1600" dirty="0" smtClean="0"/>
              <a:t>(Frolov et.al. 2018)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1800" y="24384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1600" dirty="0" smtClean="0"/>
              <a:t>Step to a higher resolution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600" dirty="0" smtClean="0"/>
              <a:t>Computational efficiency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600" dirty="0" smtClean="0"/>
              <a:t>Integration in H4DVAR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953000" y="914400"/>
            <a:ext cx="1981200" cy="5638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5867400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talk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LETLM formalism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12135" y="1657162"/>
            <a:ext cx="4844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for each points “</a:t>
            </a:r>
            <a:r>
              <a:rPr lang="en-US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” build an ensemble regression model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347450" y="4312315"/>
            <a:ext cx="8491750" cy="2240885"/>
          </a:xfrm>
        </p:spPr>
        <p:txBody>
          <a:bodyPr/>
          <a:lstStyle/>
          <a:p>
            <a:pPr marL="457200" lvl="1" indent="-228600"/>
            <a:r>
              <a:rPr lang="en-US" sz="2000" dirty="0" smtClean="0"/>
              <a:t>Similar to finite difference models, LETLM updates each point based on the influence volume (stencil)</a:t>
            </a:r>
          </a:p>
          <a:p>
            <a:pPr marL="457200" lvl="1" indent="-228600"/>
            <a:r>
              <a:rPr lang="en-US" sz="2000" dirty="0" smtClean="0"/>
              <a:t>Update is computed using an ensemble regression model for each point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990600" y="1371600"/>
            <a:ext cx="2590800" cy="2590800"/>
            <a:chOff x="990600" y="1371600"/>
            <a:chExt cx="2590800" cy="25908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954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478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002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526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05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574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098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622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5146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667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194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718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242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286000" y="228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286000" y="3810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286000" y="533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286000" y="6858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286000" y="8382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286000" y="990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286000" y="11430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286000" y="1295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286000" y="14478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86000" y="16002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286000" y="1752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86000" y="19050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86000" y="2057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286000" y="22098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766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429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286000" y="2362199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286000" y="2514599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181765" y="2695645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TextBox 46"/>
            <p:cNvSpPr txBox="1"/>
            <p:nvPr/>
          </p:nvSpPr>
          <p:spPr>
            <a:xfrm>
              <a:off x="1735559" y="1556849"/>
              <a:ext cx="1072515" cy="2667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Entire state </a:t>
              </a:r>
              <a:r>
                <a:rPr lang="en-US" sz="1200" i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x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TextBox 47"/>
            <p:cNvSpPr txBox="1"/>
            <p:nvPr/>
          </p:nvSpPr>
          <p:spPr>
            <a:xfrm>
              <a:off x="1563096" y="2905165"/>
              <a:ext cx="1343637" cy="46166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Influence volume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 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TextBox 48"/>
            <p:cNvSpPr txBox="1"/>
            <p:nvPr/>
          </p:nvSpPr>
          <p:spPr>
            <a:xfrm>
              <a:off x="1658120" y="2195770"/>
              <a:ext cx="1106393" cy="46166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forecast </a:t>
              </a:r>
              <a:r>
                <a:rPr lang="en-US" sz="1200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point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3746179"/>
                </p:ext>
              </p:extLst>
            </p:nvPr>
          </p:nvGraphicFramePr>
          <p:xfrm>
            <a:off x="2006600" y="2412743"/>
            <a:ext cx="406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1" name="Equation" r:id="rId3" imgW="406080" imgH="228600" progId="Equation.DSMT4">
                    <p:embed/>
                  </p:oleObj>
                </mc:Choice>
                <mc:Fallback>
                  <p:oleObj name="Equation" r:id="rId3" imgW="406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06600" y="2412743"/>
                          <a:ext cx="4064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992799"/>
                </p:ext>
              </p:extLst>
            </p:nvPr>
          </p:nvGraphicFramePr>
          <p:xfrm>
            <a:off x="1720850" y="3087430"/>
            <a:ext cx="9525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2" name="Equation" r:id="rId5" imgW="952200" imgH="279360" progId="Equation.DSMT4">
                    <p:embed/>
                  </p:oleObj>
                </mc:Choice>
                <mc:Fallback>
                  <p:oleObj name="Equation" r:id="rId5" imgW="9522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0850" y="3087430"/>
                          <a:ext cx="9525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Oval 42"/>
            <p:cNvSpPr/>
            <p:nvPr/>
          </p:nvSpPr>
          <p:spPr>
            <a:xfrm>
              <a:off x="1413360" y="1919030"/>
              <a:ext cx="1613010" cy="161301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2234914" y="2733745"/>
              <a:ext cx="736886" cy="16185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2514600" y="251460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Right Brace 48"/>
          <p:cNvSpPr/>
          <p:nvPr/>
        </p:nvSpPr>
        <p:spPr bwMode="auto">
          <a:xfrm rot="5400000">
            <a:off x="6959160" y="1694651"/>
            <a:ext cx="146909" cy="163197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16631" y="2590800"/>
            <a:ext cx="272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Defined for the influence volume at the previous time step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40380" y="2584090"/>
            <a:ext cx="160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Defined at the prediction point at future time step</a:t>
            </a:r>
          </a:p>
        </p:txBody>
      </p:sp>
      <p:sp>
        <p:nvSpPr>
          <p:cNvPr id="52" name="Right Brace 51"/>
          <p:cNvSpPr/>
          <p:nvPr/>
        </p:nvSpPr>
        <p:spPr bwMode="auto">
          <a:xfrm rot="5400000">
            <a:off x="5608972" y="2046383"/>
            <a:ext cx="160330" cy="928504"/>
          </a:xfrm>
          <a:prstGeom prst="rightBrac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6553200"/>
            <a:ext cx="655153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Frolov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(MWR 2016, 2018); Bishop et.al. (QJ 2017), Allan et.al. (MWR 2017)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941942"/>
              </p:ext>
            </p:extLst>
          </p:nvPr>
        </p:nvGraphicFramePr>
        <p:xfrm>
          <a:off x="5181600" y="1995716"/>
          <a:ext cx="26749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3" name="Equation" r:id="rId7" imgW="1968480" imgH="317160" progId="Equation.DSMT4">
                  <p:embed/>
                </p:oleObj>
              </mc:Choice>
              <mc:Fallback>
                <p:oleObj name="Equation" r:id="rId7" imgW="1968480" imgH="31716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95716"/>
                        <a:ext cx="26749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7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LETLM formalism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12135" y="1657162"/>
            <a:ext cx="4844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for each points “</a:t>
            </a:r>
            <a:r>
              <a:rPr lang="en-US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” build an ensemble regression model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347450" y="4312315"/>
            <a:ext cx="8491750" cy="2240885"/>
          </a:xfrm>
        </p:spPr>
        <p:txBody>
          <a:bodyPr/>
          <a:lstStyle/>
          <a:p>
            <a:pPr marL="457200" lvl="1" indent="-228600"/>
            <a:r>
              <a:rPr lang="en-US" sz="2000" dirty="0" smtClean="0"/>
              <a:t>Similar to finite difference models, LETLM updates each point based on the influence volume (stencil)</a:t>
            </a:r>
          </a:p>
          <a:p>
            <a:pPr marL="457200" lvl="1" indent="-228600"/>
            <a:r>
              <a:rPr lang="en-US" sz="2000" dirty="0" smtClean="0"/>
              <a:t>Update is computed using an ensemble regression model for each point</a:t>
            </a:r>
          </a:p>
          <a:p>
            <a:pPr marL="457200" lvl="1" indent="-228600"/>
            <a:r>
              <a:rPr lang="en-US" sz="2000" dirty="0"/>
              <a:t>If number of ensemble members is greater than number of grid points in the stencil, the </a:t>
            </a:r>
            <a:r>
              <a:rPr lang="en-US" sz="2000" dirty="0" smtClean="0"/>
              <a:t>LETLM </a:t>
            </a:r>
            <a:r>
              <a:rPr lang="en-US" sz="2000" dirty="0"/>
              <a:t>computation is exact. </a:t>
            </a:r>
          </a:p>
          <a:p>
            <a:pPr marL="457200" lvl="1" indent="-228600"/>
            <a:endParaRPr lang="en-US" sz="20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6216631" y="2590800"/>
            <a:ext cx="272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Defined for the influence volume at the previous time step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40380" y="2584090"/>
            <a:ext cx="160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Defined at the prediction point at future time step</a:t>
            </a:r>
          </a:p>
        </p:txBody>
      </p:sp>
      <p:sp>
        <p:nvSpPr>
          <p:cNvPr id="52" name="Right Brace 51"/>
          <p:cNvSpPr/>
          <p:nvPr/>
        </p:nvSpPr>
        <p:spPr bwMode="auto">
          <a:xfrm rot="5400000">
            <a:off x="5608972" y="2046383"/>
            <a:ext cx="160330" cy="928504"/>
          </a:xfrm>
          <a:prstGeom prst="rightBrac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6553200"/>
            <a:ext cx="655153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Frolov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(MWR 2016, 2018); Bishop et.al. (QJ 2017), Allan et.al. (MWR 2017) </a:t>
            </a:r>
          </a:p>
        </p:txBody>
      </p:sp>
      <p:sp>
        <p:nvSpPr>
          <p:cNvPr id="54" name="Right Brace 53"/>
          <p:cNvSpPr/>
          <p:nvPr/>
        </p:nvSpPr>
        <p:spPr bwMode="auto">
          <a:xfrm rot="5400000">
            <a:off x="6959160" y="1694651"/>
            <a:ext cx="146909" cy="163197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80255"/>
              </p:ext>
            </p:extLst>
          </p:nvPr>
        </p:nvGraphicFramePr>
        <p:xfrm>
          <a:off x="5181600" y="1995716"/>
          <a:ext cx="26749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4" name="Equation" r:id="rId3" imgW="1968480" imgH="317160" progId="Equation.DSMT4">
                  <p:embed/>
                </p:oleObj>
              </mc:Choice>
              <mc:Fallback>
                <p:oleObj name="Equation" r:id="rId3" imgW="1968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95716"/>
                        <a:ext cx="26749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990600" y="1371600"/>
            <a:ext cx="2590800" cy="2590800"/>
            <a:chOff x="990600" y="1371600"/>
            <a:chExt cx="2590800" cy="25908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143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2954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4478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6002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7526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05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0574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2098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3622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5146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667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8194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9718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1242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286000" y="228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2286000" y="3810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2286000" y="533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2286000" y="6858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2286000" y="8382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2286000" y="990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2286000" y="11430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2286000" y="1295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2286000" y="14478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286000" y="16002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2286000" y="1752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286000" y="19050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286000" y="2057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2286000" y="22098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2766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429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2286000" y="2362199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286000" y="2514599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2181765" y="2695645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" name="TextBox 46"/>
            <p:cNvSpPr txBox="1"/>
            <p:nvPr/>
          </p:nvSpPr>
          <p:spPr>
            <a:xfrm>
              <a:off x="1735559" y="1556849"/>
              <a:ext cx="1072515" cy="2667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Entire state </a:t>
              </a:r>
              <a:r>
                <a:rPr lang="en-US" sz="1200" i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x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Box 47"/>
            <p:cNvSpPr txBox="1"/>
            <p:nvPr/>
          </p:nvSpPr>
          <p:spPr>
            <a:xfrm>
              <a:off x="1563096" y="2905165"/>
              <a:ext cx="1343637" cy="46166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Influence volume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 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Box 48"/>
            <p:cNvSpPr txBox="1"/>
            <p:nvPr/>
          </p:nvSpPr>
          <p:spPr>
            <a:xfrm>
              <a:off x="1658120" y="2195770"/>
              <a:ext cx="1106393" cy="46166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forecast </a:t>
              </a:r>
              <a:r>
                <a:rPr lang="en-US" sz="1200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point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graphicFrame>
          <p:nvGraphicFramePr>
            <p:cNvPr id="93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2610763"/>
                </p:ext>
              </p:extLst>
            </p:nvPr>
          </p:nvGraphicFramePr>
          <p:xfrm>
            <a:off x="2006600" y="2412743"/>
            <a:ext cx="406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5" name="Equation" r:id="rId5" imgW="406080" imgH="228600" progId="Equation.DSMT4">
                    <p:embed/>
                  </p:oleObj>
                </mc:Choice>
                <mc:Fallback>
                  <p:oleObj name="Equation" r:id="rId5" imgW="406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06600" y="2412743"/>
                          <a:ext cx="4064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7631279"/>
                </p:ext>
              </p:extLst>
            </p:nvPr>
          </p:nvGraphicFramePr>
          <p:xfrm>
            <a:off x="1720850" y="3087430"/>
            <a:ext cx="9525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6" name="Equation" r:id="rId7" imgW="952200" imgH="279360" progId="Equation.DSMT4">
                    <p:embed/>
                  </p:oleObj>
                </mc:Choice>
                <mc:Fallback>
                  <p:oleObj name="Equation" r:id="rId7" imgW="9522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0850" y="3087430"/>
                          <a:ext cx="9525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Oval 94"/>
            <p:cNvSpPr/>
            <p:nvPr/>
          </p:nvSpPr>
          <p:spPr>
            <a:xfrm>
              <a:off x="1413360" y="1919030"/>
              <a:ext cx="1613010" cy="161301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 bwMode="auto">
            <a:xfrm>
              <a:off x="2234914" y="2733745"/>
              <a:ext cx="736886" cy="16185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97" name="TextBox 96"/>
            <p:cNvSpPr txBox="1"/>
            <p:nvPr/>
          </p:nvSpPr>
          <p:spPr>
            <a:xfrm>
              <a:off x="2514600" y="251460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3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LETLM formalism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12135" y="1657162"/>
            <a:ext cx="4844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for each points “</a:t>
            </a:r>
            <a:r>
              <a:rPr lang="en-US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” build an ensemble regression model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347450" y="4312315"/>
            <a:ext cx="8491750" cy="2240885"/>
          </a:xfrm>
        </p:spPr>
        <p:txBody>
          <a:bodyPr/>
          <a:lstStyle/>
          <a:p>
            <a:pPr marL="457200" lvl="1" indent="-228600"/>
            <a:r>
              <a:rPr lang="en-US" sz="2000" dirty="0" smtClean="0"/>
              <a:t>Similar to finite difference models, LETLM updates each point based on the influence volume (stencil)</a:t>
            </a:r>
          </a:p>
          <a:p>
            <a:pPr marL="457200" lvl="1" indent="-228600"/>
            <a:r>
              <a:rPr lang="en-US" sz="2000" dirty="0" smtClean="0"/>
              <a:t>Update is computed using an ensemble regression model for each point</a:t>
            </a:r>
          </a:p>
          <a:p>
            <a:pPr marL="457200" lvl="1" indent="-228600"/>
            <a:r>
              <a:rPr lang="en-US" sz="2000" dirty="0"/>
              <a:t>If number of ensemble members is </a:t>
            </a:r>
            <a:r>
              <a:rPr lang="en-US" sz="2000" dirty="0">
                <a:solidFill>
                  <a:srgbClr val="FF0000"/>
                </a:solidFill>
              </a:rPr>
              <a:t>similar to the DOF that predict future state </a:t>
            </a:r>
            <a:r>
              <a:rPr lang="en-US" sz="2000" b="1" i="1" dirty="0">
                <a:solidFill>
                  <a:srgbClr val="008000"/>
                </a:solidFill>
              </a:rPr>
              <a:t>x</a:t>
            </a:r>
            <a:r>
              <a:rPr lang="en-US" sz="2000" b="1" i="1" baseline="-25000" dirty="0">
                <a:solidFill>
                  <a:srgbClr val="008000"/>
                </a:solidFill>
              </a:rPr>
              <a:t>1</a:t>
            </a:r>
            <a:r>
              <a:rPr lang="en-US" sz="2000" dirty="0"/>
              <a:t> the </a:t>
            </a:r>
            <a:r>
              <a:rPr lang="en-US" sz="2000" dirty="0" smtClean="0"/>
              <a:t>LETLM </a:t>
            </a:r>
            <a:r>
              <a:rPr lang="en-US" sz="2000" dirty="0"/>
              <a:t>computation is </a:t>
            </a:r>
            <a:r>
              <a:rPr lang="en-US" sz="2000" dirty="0">
                <a:solidFill>
                  <a:srgbClr val="FF0000"/>
                </a:solidFill>
              </a:rPr>
              <a:t>accurate</a:t>
            </a:r>
            <a:r>
              <a:rPr lang="en-US" sz="2000" dirty="0"/>
              <a:t>. </a:t>
            </a:r>
          </a:p>
          <a:p>
            <a:pPr marL="457200" lvl="1" indent="-228600"/>
            <a:endParaRPr lang="en-US" sz="20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6216631" y="2590800"/>
            <a:ext cx="272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Defined for the influence volume at the previous time step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40380" y="2584090"/>
            <a:ext cx="160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Defined at the prediction point at future time step</a:t>
            </a:r>
          </a:p>
        </p:txBody>
      </p:sp>
      <p:sp>
        <p:nvSpPr>
          <p:cNvPr id="52" name="Right Brace 51"/>
          <p:cNvSpPr/>
          <p:nvPr/>
        </p:nvSpPr>
        <p:spPr bwMode="auto">
          <a:xfrm rot="5400000">
            <a:off x="5608972" y="2046383"/>
            <a:ext cx="160330" cy="928504"/>
          </a:xfrm>
          <a:prstGeom prst="rightBrac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6553200"/>
            <a:ext cx="655153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Frolov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(MWR 2016, 2018); Bishop et.al. (QJ 2017), Allan et.al. (MWR 2017) </a:t>
            </a:r>
          </a:p>
        </p:txBody>
      </p:sp>
      <p:sp>
        <p:nvSpPr>
          <p:cNvPr id="54" name="Right Brace 53"/>
          <p:cNvSpPr/>
          <p:nvPr/>
        </p:nvSpPr>
        <p:spPr bwMode="auto">
          <a:xfrm rot="5400000">
            <a:off x="6959160" y="1694651"/>
            <a:ext cx="146909" cy="163197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453399"/>
              </a:solidFill>
              <a:effectLst/>
              <a:latin typeface="Maiandra GD" pitchFamily="34" charset="0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80255"/>
              </p:ext>
            </p:extLst>
          </p:nvPr>
        </p:nvGraphicFramePr>
        <p:xfrm>
          <a:off x="5181600" y="1995716"/>
          <a:ext cx="26749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8" name="Equation" r:id="rId3" imgW="1968480" imgH="317160" progId="Equation.DSMT4">
                  <p:embed/>
                </p:oleObj>
              </mc:Choice>
              <mc:Fallback>
                <p:oleObj name="Equation" r:id="rId3" imgW="1968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95716"/>
                        <a:ext cx="26749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990600" y="1371600"/>
            <a:ext cx="2590800" cy="2590800"/>
            <a:chOff x="990600" y="1371600"/>
            <a:chExt cx="2590800" cy="25908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143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2954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4478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6002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7526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05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0574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2098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3622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5146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667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8194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9718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1242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286000" y="228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2286000" y="3810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2286000" y="533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2286000" y="6858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2286000" y="8382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2286000" y="990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2286000" y="11430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2286000" y="1295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2286000" y="14478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286000" y="16002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2286000" y="1752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286000" y="19050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286000" y="2057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2286000" y="22098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2766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429000" y="13716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2286000" y="2362199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286000" y="2514599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2181765" y="2695645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" name="TextBox 46"/>
            <p:cNvSpPr txBox="1"/>
            <p:nvPr/>
          </p:nvSpPr>
          <p:spPr>
            <a:xfrm>
              <a:off x="1735559" y="1556849"/>
              <a:ext cx="1072515" cy="2667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Entire state </a:t>
              </a:r>
              <a:r>
                <a:rPr lang="en-US" sz="1200" i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x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Box 47"/>
            <p:cNvSpPr txBox="1"/>
            <p:nvPr/>
          </p:nvSpPr>
          <p:spPr>
            <a:xfrm>
              <a:off x="1563096" y="2905165"/>
              <a:ext cx="1343637" cy="46166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Influence volume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 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Box 48"/>
            <p:cNvSpPr txBox="1"/>
            <p:nvPr/>
          </p:nvSpPr>
          <p:spPr>
            <a:xfrm>
              <a:off x="1658120" y="2195770"/>
              <a:ext cx="1106393" cy="46166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forecast </a:t>
              </a:r>
              <a:r>
                <a:rPr lang="en-US" sz="1200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point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graphicFrame>
          <p:nvGraphicFramePr>
            <p:cNvPr id="93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2610763"/>
                </p:ext>
              </p:extLst>
            </p:nvPr>
          </p:nvGraphicFramePr>
          <p:xfrm>
            <a:off x="2006600" y="2412743"/>
            <a:ext cx="406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79" name="Equation" r:id="rId5" imgW="406080" imgH="228600" progId="Equation.DSMT4">
                    <p:embed/>
                  </p:oleObj>
                </mc:Choice>
                <mc:Fallback>
                  <p:oleObj name="Equation" r:id="rId5" imgW="406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06600" y="2412743"/>
                          <a:ext cx="4064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7631279"/>
                </p:ext>
              </p:extLst>
            </p:nvPr>
          </p:nvGraphicFramePr>
          <p:xfrm>
            <a:off x="1720850" y="3087430"/>
            <a:ext cx="9525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0" name="Equation" r:id="rId7" imgW="952200" imgH="279360" progId="Equation.DSMT4">
                    <p:embed/>
                  </p:oleObj>
                </mc:Choice>
                <mc:Fallback>
                  <p:oleObj name="Equation" r:id="rId7" imgW="9522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0850" y="3087430"/>
                          <a:ext cx="9525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Oval 94"/>
            <p:cNvSpPr/>
            <p:nvPr/>
          </p:nvSpPr>
          <p:spPr>
            <a:xfrm>
              <a:off x="1413360" y="1919030"/>
              <a:ext cx="1613010" cy="161301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 bwMode="auto">
            <a:xfrm>
              <a:off x="2234914" y="2733745"/>
              <a:ext cx="736886" cy="16185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97" name="TextBox 96"/>
            <p:cNvSpPr txBox="1"/>
            <p:nvPr/>
          </p:nvSpPr>
          <p:spPr>
            <a:xfrm>
              <a:off x="2514600" y="251460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4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Low-res tests with a global AGCM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 model (NAVGEM):</a:t>
            </a:r>
          </a:p>
          <a:p>
            <a:pPr lvl="1"/>
            <a:r>
              <a:rPr lang="en-US" dirty="0" smtClean="0"/>
              <a:t>Resolution T47L60: 2.5° and 60 levels.</a:t>
            </a:r>
          </a:p>
          <a:p>
            <a:pPr lvl="1"/>
            <a:r>
              <a:rPr lang="en-US" dirty="0" smtClean="0"/>
              <a:t>Full physics and radiation package. </a:t>
            </a:r>
          </a:p>
          <a:p>
            <a:r>
              <a:rPr lang="en-US" dirty="0" smtClean="0"/>
              <a:t>Ensemble:</a:t>
            </a:r>
          </a:p>
          <a:p>
            <a:pPr lvl="1"/>
            <a:r>
              <a:rPr lang="en-US" dirty="0" smtClean="0"/>
              <a:t>Perturbations are drawn from an archive of 4DVAR corrections</a:t>
            </a:r>
          </a:p>
          <a:p>
            <a:pPr lvl="1"/>
            <a:r>
              <a:rPr lang="en-US" dirty="0" smtClean="0"/>
              <a:t>Disabled all stochastic processes in the ensemble forecast (GWD, SKEB, mass flux). </a:t>
            </a:r>
          </a:p>
          <a:p>
            <a:r>
              <a:rPr lang="en-US" dirty="0" smtClean="0"/>
              <a:t>Test perturbation:</a:t>
            </a:r>
          </a:p>
          <a:p>
            <a:pPr lvl="1"/>
            <a:r>
              <a:rPr lang="en-US" dirty="0" smtClean="0"/>
              <a:t>4DVAR analysis increment</a:t>
            </a:r>
          </a:p>
          <a:p>
            <a:pPr lvl="1"/>
            <a:r>
              <a:rPr lang="en-US" dirty="0" smtClean="0"/>
              <a:t>Verified against a pair of non-linear forecasts</a:t>
            </a:r>
          </a:p>
          <a:p>
            <a:pPr lvl="1"/>
            <a:r>
              <a:rPr lang="en-US" dirty="0" smtClean="0"/>
              <a:t>Compared against a traditional TLM </a:t>
            </a:r>
          </a:p>
          <a:p>
            <a:pPr lvl="1"/>
            <a:r>
              <a:rPr lang="en-US" dirty="0" smtClean="0"/>
              <a:t>Final test on series of 7 different perturbations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 the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772400" cy="1371600"/>
          </a:xfrm>
        </p:spPr>
        <p:txBody>
          <a:bodyPr/>
          <a:lstStyle/>
          <a:p>
            <a:r>
              <a:rPr lang="en-US" dirty="0" smtClean="0"/>
              <a:t>Both TLM and LETLM have skill over persistence. </a:t>
            </a:r>
          </a:p>
          <a:p>
            <a:r>
              <a:rPr lang="en-US" dirty="0" smtClean="0"/>
              <a:t>LETLM forecast is better on average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67" t="5260" r="12979" b="11750"/>
          <a:stretch/>
        </p:blipFill>
        <p:spPr>
          <a:xfrm>
            <a:off x="2133600" y="838200"/>
            <a:ext cx="4953000" cy="38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0"/>
            <a:ext cx="3048000" cy="762000"/>
          </a:xfrm>
        </p:spPr>
        <p:txBody>
          <a:bodyPr/>
          <a:lstStyle/>
          <a:p>
            <a:r>
              <a:rPr lang="en-US" dirty="0" smtClean="0"/>
              <a:t>Evolution of the perturbation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066800"/>
            <a:ext cx="27432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Both NOGAPS-TLM and LETLM have significant skill at evolving atmospheric features.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975E-5914-47DF-BE7E-64D24B5B41A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686" b="1677"/>
          <a:stretch/>
        </p:blipFill>
        <p:spPr>
          <a:xfrm>
            <a:off x="471184" y="381000"/>
            <a:ext cx="5246467" cy="6506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9317" y="76200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truth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5717" y="7620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TLM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3517" y="5125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LETLM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807" y="685800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24000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28600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902" y="304800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095" y="388620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095" y="464820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1020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gey_theme">
  <a:themeElements>
    <a:clrScheme name="serg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rg0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453399"/>
            </a:solidFill>
            <a:effectLst/>
            <a:latin typeface="Maiandra G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453399"/>
            </a:solidFill>
            <a:effectLst/>
            <a:latin typeface="Maiandra GD" pitchFamily="34" charset="0"/>
          </a:defRPr>
        </a:defPPr>
      </a:lstStyle>
    </a:lnDef>
  </a:objectDefaults>
  <a:extraClrSchemeLst>
    <a:extraClrScheme>
      <a:clrScheme name="serg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g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g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g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g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g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g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sergey_theme</Template>
  <TotalTime>44520</TotalTime>
  <Words>1187</Words>
  <Application>Microsoft Office PowerPoint</Application>
  <PresentationFormat>On-screen Show (4:3)</PresentationFormat>
  <Paragraphs>204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sergey_theme</vt:lpstr>
      <vt:lpstr>Equation</vt:lpstr>
      <vt:lpstr>The Local Ensemble Tangent Linear Model— a more perfect union of  ensemble and 4DVAR methods </vt:lpstr>
      <vt:lpstr>Why we might want an ensemble-based TLM?</vt:lpstr>
      <vt:lpstr>Progression of the LETLM work</vt:lpstr>
      <vt:lpstr>LETLM formalism</vt:lpstr>
      <vt:lpstr>LETLM formalism</vt:lpstr>
      <vt:lpstr>LETLM formalism</vt:lpstr>
      <vt:lpstr>Low-res tests with a global AGCM</vt:lpstr>
      <vt:lpstr>Performance in the nutshell</vt:lpstr>
      <vt:lpstr>Evolution of the perturbation</vt:lpstr>
      <vt:lpstr>Average RMSE profiles for 6-h forecast</vt:lpstr>
      <vt:lpstr>Sensitivity of the LETLM to tuning</vt:lpstr>
      <vt:lpstr>Sensitivity to presence of physics in the ensemble</vt:lpstr>
      <vt:lpstr>Computational profile</vt:lpstr>
      <vt:lpstr>Next steps for the LETLM </vt:lpstr>
      <vt:lpstr>Hot off the press: experiments at a higher resolution</vt:lpstr>
      <vt:lpstr>End</vt:lpstr>
      <vt:lpstr>PowerPoint Presentation</vt:lpstr>
      <vt:lpstr>Comparison of seven test cases</vt:lpstr>
      <vt:lpstr>Strong scalability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Frolov, Dr. Sergey, Contractor, Code  7531</dc:creator>
  <cp:lastModifiedBy>Frolov, Dr. Sergey</cp:lastModifiedBy>
  <cp:revision>302</cp:revision>
  <dcterms:created xsi:type="dcterms:W3CDTF">2015-04-17T18:37:26Z</dcterms:created>
  <dcterms:modified xsi:type="dcterms:W3CDTF">2018-05-06T13:29:10Z</dcterms:modified>
</cp:coreProperties>
</file>